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p:scale>
          <a:sx n="102" d="100"/>
          <a:sy n="102"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D4B941-32F0-46B0-B1A7-443071CE73BC}" type="datetimeFigureOut">
              <a:rPr lang="en-US" smtClean="0"/>
              <a:t>10/31/25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341630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4B941-32F0-46B0-B1A7-443071CE73BC}" type="datetimeFigureOut">
              <a:rPr lang="en-US" smtClean="0"/>
              <a:t>10/31/25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150142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4B941-32F0-46B0-B1A7-443071CE73BC}" type="datetimeFigureOut">
              <a:rPr lang="en-US" smtClean="0"/>
              <a:t>10/31/25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186270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4B941-32F0-46B0-B1A7-443071CE73BC}" type="datetimeFigureOut">
              <a:rPr lang="en-US" smtClean="0"/>
              <a:t>10/31/25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347098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4B941-32F0-46B0-B1A7-443071CE73BC}" type="datetimeFigureOut">
              <a:rPr lang="en-US" smtClean="0"/>
              <a:t>10/31/25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142690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D4B941-32F0-46B0-B1A7-443071CE73BC}" type="datetimeFigureOut">
              <a:rPr lang="en-US" smtClean="0"/>
              <a:t>10/31/25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229727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D4B941-32F0-46B0-B1A7-443071CE73BC}" type="datetimeFigureOut">
              <a:rPr lang="en-US" smtClean="0"/>
              <a:t>10/31/25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399303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D4B941-32F0-46B0-B1A7-443071CE73BC}" type="datetimeFigureOut">
              <a:rPr lang="en-US" smtClean="0"/>
              <a:t>10/31/25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54474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4B941-32F0-46B0-B1A7-443071CE73BC}" type="datetimeFigureOut">
              <a:rPr lang="en-US" smtClean="0"/>
              <a:t>10/31/25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155480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4B941-32F0-46B0-B1A7-443071CE73BC}" type="datetimeFigureOut">
              <a:rPr lang="en-US" smtClean="0"/>
              <a:t>10/31/25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75412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D4B941-32F0-46B0-B1A7-443071CE73BC}" type="datetimeFigureOut">
              <a:rPr lang="en-US" smtClean="0"/>
              <a:t>10/31/25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65902-4D0D-4AFF-B42A-AE8D74BFCD62}" type="slidenum">
              <a:rPr lang="en-US" smtClean="0"/>
              <a:t>‹#›</a:t>
            </a:fld>
            <a:endParaRPr lang="en-US"/>
          </a:p>
        </p:txBody>
      </p:sp>
    </p:spTree>
    <p:extLst>
      <p:ext uri="{BB962C8B-B14F-4D97-AF65-F5344CB8AC3E}">
        <p14:creationId xmlns:p14="http://schemas.microsoft.com/office/powerpoint/2010/main" val="372068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4B941-32F0-46B0-B1A7-443071CE73BC}" type="datetimeFigureOut">
              <a:rPr lang="en-US" smtClean="0"/>
              <a:t>10/31/25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65902-4D0D-4AFF-B42A-AE8D74BFCD62}" type="slidenum">
              <a:rPr lang="en-US" smtClean="0"/>
              <a:t>‹#›</a:t>
            </a:fld>
            <a:endParaRPr lang="en-US"/>
          </a:p>
        </p:txBody>
      </p:sp>
    </p:spTree>
    <p:extLst>
      <p:ext uri="{BB962C8B-B14F-4D97-AF65-F5344CB8AC3E}">
        <p14:creationId xmlns:p14="http://schemas.microsoft.com/office/powerpoint/2010/main" val="24420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317" y="2600434"/>
            <a:ext cx="9144000" cy="1876210"/>
          </a:xfrm>
        </p:spPr>
        <p:txBody>
          <a:bodyPr>
            <a:normAutofit/>
          </a:bodyPr>
          <a:lstStyle/>
          <a:p>
            <a:r>
              <a:rPr lang="en-US" b="1" dirty="0"/>
              <a:t>Hosea </a:t>
            </a:r>
            <a:r>
              <a:rPr lang="zh-CN" altLang="en-US" dirty="0"/>
              <a:t>何西阿書 </a:t>
            </a:r>
            <a:r>
              <a:rPr lang="en-US" b="1" dirty="0"/>
              <a:t>10:1-8</a:t>
            </a:r>
            <a:br>
              <a:rPr lang="en-US" dirty="0"/>
            </a:br>
            <a:endParaRPr lang="en-US" dirty="0"/>
          </a:p>
        </p:txBody>
      </p:sp>
    </p:spTree>
    <p:custDataLst>
      <p:tags r:id="rId1"/>
    </p:custDataLst>
    <p:extLst>
      <p:ext uri="{BB962C8B-B14F-4D97-AF65-F5344CB8AC3E}">
        <p14:creationId xmlns:p14="http://schemas.microsoft.com/office/powerpoint/2010/main" val="98681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20130"/>
            <a:ext cx="5181600" cy="5756833"/>
          </a:xfrm>
        </p:spPr>
        <p:txBody>
          <a:bodyPr/>
          <a:lstStyle/>
          <a:p>
            <a:pPr marL="0" indent="0">
              <a:buNone/>
            </a:pPr>
            <a:r>
              <a:rPr lang="en-US" sz="3600" i="1" dirty="0"/>
              <a:t>Matthew 6:21 &amp; 24 For where your treasure is, there your heart will be also.  24 No one can serve two masters. Either you will hate the one and love the other, or you will be devoted to the one and despise the other. You cannot serve both God and money.</a:t>
            </a:r>
            <a:endParaRPr lang="en-US" sz="3600" dirty="0"/>
          </a:p>
          <a:p>
            <a:endParaRPr lang="en-US" dirty="0"/>
          </a:p>
        </p:txBody>
      </p:sp>
      <p:sp>
        <p:nvSpPr>
          <p:cNvPr id="4" name="Content Placeholder 3"/>
          <p:cNvSpPr>
            <a:spLocks noGrp="1"/>
          </p:cNvSpPr>
          <p:nvPr>
            <p:ph sz="half" idx="2"/>
          </p:nvPr>
        </p:nvSpPr>
        <p:spPr>
          <a:xfrm>
            <a:off x="6417276" y="420130"/>
            <a:ext cx="4936524" cy="5756833"/>
          </a:xfrm>
        </p:spPr>
        <p:txBody>
          <a:bodyPr>
            <a:normAutofit/>
          </a:bodyPr>
          <a:lstStyle/>
          <a:p>
            <a:pPr marL="0" indent="0">
              <a:lnSpc>
                <a:spcPct val="100000"/>
              </a:lnSpc>
              <a:buNone/>
            </a:pPr>
            <a:r>
              <a:rPr lang="zh-TW" altLang="en-US" sz="3200" b="1" dirty="0"/>
              <a:t>馬太福音 </a:t>
            </a:r>
            <a:r>
              <a:rPr lang="en-US" altLang="zh-TW" sz="3200" b="1" dirty="0"/>
              <a:t>6:21</a:t>
            </a:r>
            <a:r>
              <a:rPr lang="zh-TW" altLang="en-US" sz="3200" b="1" dirty="0"/>
              <a:t>：「因為你的財寶在哪裏，你的心也在那裏。</a:t>
            </a:r>
            <a:endParaRPr lang="en-US" altLang="zh-TW" sz="3200" b="1" dirty="0"/>
          </a:p>
          <a:p>
            <a:pPr marL="0" indent="0">
              <a:lnSpc>
                <a:spcPct val="100000"/>
              </a:lnSpc>
              <a:buNone/>
            </a:pPr>
            <a:r>
              <a:rPr lang="en-US" altLang="zh-TW" sz="3200" b="1" dirty="0"/>
              <a:t>6:24</a:t>
            </a:r>
            <a:r>
              <a:rPr lang="zh-TW" altLang="en-US" sz="3200" b="1" dirty="0"/>
              <a:t>：「一個人不能事奉兩個主；不是惡這個、愛那個，就是重這個、輕那個。你們不能又事奉神，又事奉瑪門（瑪門：財利的意思）</a:t>
            </a:r>
            <a:endParaRPr lang="en-US" sz="3200" b="1" dirty="0"/>
          </a:p>
        </p:txBody>
      </p:sp>
    </p:spTree>
    <p:custDataLst>
      <p:tags r:id="rId1"/>
    </p:custDataLst>
    <p:extLst>
      <p:ext uri="{BB962C8B-B14F-4D97-AF65-F5344CB8AC3E}">
        <p14:creationId xmlns:p14="http://schemas.microsoft.com/office/powerpoint/2010/main" val="204211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13038"/>
            <a:ext cx="5181600" cy="5863925"/>
          </a:xfrm>
        </p:spPr>
        <p:txBody>
          <a:bodyPr/>
          <a:lstStyle/>
          <a:p>
            <a:pPr marL="0" indent="0">
              <a:buNone/>
            </a:pPr>
            <a:r>
              <a:rPr lang="en-US" sz="3600" b="1" dirty="0">
                <a:solidFill>
                  <a:schemeClr val="accent2">
                    <a:lumMod val="75000"/>
                  </a:schemeClr>
                </a:solidFill>
              </a:rPr>
              <a:t>Hosea 10:2 Their heart is deceitful, and </a:t>
            </a:r>
            <a:r>
              <a:rPr lang="en-US" sz="3600" b="1" u="sng" dirty="0">
                <a:solidFill>
                  <a:schemeClr val="accent2">
                    <a:lumMod val="75000"/>
                  </a:schemeClr>
                </a:solidFill>
              </a:rPr>
              <a:t>now they must bear their guilt</a:t>
            </a:r>
            <a:r>
              <a:rPr lang="en-US" sz="3600" b="1" dirty="0">
                <a:solidFill>
                  <a:schemeClr val="accent2">
                    <a:lumMod val="75000"/>
                  </a:schemeClr>
                </a:solidFill>
              </a:rPr>
              <a:t>.</a:t>
            </a:r>
            <a:endParaRPr lang="en-US" sz="3600" dirty="0">
              <a:solidFill>
                <a:schemeClr val="accent2">
                  <a:lumMod val="75000"/>
                </a:schemeClr>
              </a:solidFill>
            </a:endParaRPr>
          </a:p>
          <a:p>
            <a:pPr marL="0" indent="0">
              <a:buNone/>
            </a:pPr>
            <a:endParaRPr lang="en-US" sz="1400" dirty="0"/>
          </a:p>
          <a:p>
            <a:r>
              <a:rPr lang="en-US" sz="3600" b="1" dirty="0"/>
              <a:t>GOD HAS PROSPERED YOU, BUT YOU HAVE CHOSEN TO LIVE FOR &amp; WORSHIP THE WORLD AND YOURSELF, SO NOW THERE WILL BE CONSEQUENCES.</a:t>
            </a:r>
            <a:endParaRPr lang="en-US" sz="3600" dirty="0"/>
          </a:p>
          <a:p>
            <a:endParaRPr lang="en-US" dirty="0"/>
          </a:p>
        </p:txBody>
      </p:sp>
      <p:sp>
        <p:nvSpPr>
          <p:cNvPr id="4" name="Content Placeholder 3"/>
          <p:cNvSpPr>
            <a:spLocks noGrp="1"/>
          </p:cNvSpPr>
          <p:nvPr>
            <p:ph sz="half" idx="2"/>
          </p:nvPr>
        </p:nvSpPr>
        <p:spPr>
          <a:xfrm>
            <a:off x="6172200" y="313038"/>
            <a:ext cx="5181600" cy="5863925"/>
          </a:xfrm>
        </p:spPr>
        <p:txBody>
          <a:bodyPr/>
          <a:lstStyle/>
          <a:p>
            <a:pPr marL="0" indent="0">
              <a:lnSpc>
                <a:spcPct val="100000"/>
              </a:lnSpc>
              <a:buNone/>
            </a:pPr>
            <a:r>
              <a:rPr lang="zh-CN" altLang="en-US" sz="3600" b="1" dirty="0">
                <a:solidFill>
                  <a:schemeClr val="accent2">
                    <a:lumMod val="75000"/>
                  </a:schemeClr>
                </a:solidFill>
              </a:rPr>
              <a:t>何西阿書 </a:t>
            </a:r>
            <a:r>
              <a:rPr lang="en-US" altLang="zh-CN" sz="3600" b="1" dirty="0">
                <a:solidFill>
                  <a:schemeClr val="accent2">
                    <a:lumMod val="75000"/>
                  </a:schemeClr>
                </a:solidFill>
              </a:rPr>
              <a:t>10:2 </a:t>
            </a:r>
            <a:r>
              <a:rPr lang="zh-TW" altLang="en-US" sz="3600" b="1" dirty="0">
                <a:solidFill>
                  <a:schemeClr val="accent2">
                    <a:lumMod val="75000"/>
                  </a:schemeClr>
                </a:solidFill>
              </a:rPr>
              <a:t>他們心懷二意，</a:t>
            </a:r>
            <a:r>
              <a:rPr lang="zh-TW" altLang="en-US" sz="3600" b="1" u="sng" dirty="0">
                <a:solidFill>
                  <a:schemeClr val="accent2">
                    <a:lumMod val="75000"/>
                  </a:schemeClr>
                </a:solidFill>
              </a:rPr>
              <a:t>現今要定為有罪</a:t>
            </a:r>
            <a:r>
              <a:rPr lang="zh-TW" altLang="en-US" dirty="0"/>
              <a:t>；</a:t>
            </a:r>
            <a:endParaRPr lang="en-US" altLang="zh-TW" dirty="0"/>
          </a:p>
          <a:p>
            <a:pPr>
              <a:lnSpc>
                <a:spcPct val="100000"/>
              </a:lnSpc>
            </a:pPr>
            <a:endParaRPr lang="en-US" altLang="zh-CN" dirty="0"/>
          </a:p>
          <a:p>
            <a:pPr>
              <a:lnSpc>
                <a:spcPct val="100000"/>
              </a:lnSpc>
            </a:pPr>
            <a:r>
              <a:rPr lang="zh-CN" altLang="en-US" sz="3600" b="1" dirty="0"/>
              <a:t>上</a:t>
            </a:r>
            <a:r>
              <a:rPr lang="zh-TW" altLang="en-US" sz="3600" b="1" dirty="0"/>
              <a:t>帝使你興旺，然而你卻敬拜世界與自己，所以現在必須承擔後果。</a:t>
            </a:r>
            <a:endParaRPr lang="en-US" altLang="zh-CN" sz="3600" b="1" dirty="0"/>
          </a:p>
          <a:p>
            <a:endParaRPr lang="en-US" dirty="0"/>
          </a:p>
        </p:txBody>
      </p:sp>
    </p:spTree>
    <p:custDataLst>
      <p:tags r:id="rId1"/>
    </p:custDataLst>
    <p:extLst>
      <p:ext uri="{BB962C8B-B14F-4D97-AF65-F5344CB8AC3E}">
        <p14:creationId xmlns:p14="http://schemas.microsoft.com/office/powerpoint/2010/main" val="357540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sz="3600" b="1" i="1" u="sng" dirty="0"/>
              <a:t>SOME OF THE CONSEQUENCES AND JUDGMENTS 0N THE ALTARS AND IDOLS ISRAEL BUILT (HOSEA 10:2-8) </a:t>
            </a:r>
            <a:br>
              <a:rPr lang="en-US" sz="3600" b="1" i="1" u="sng" dirty="0"/>
            </a:br>
            <a:r>
              <a:rPr lang="zh-TW" altLang="en-US" sz="3600" b="1" i="1" u="sng" dirty="0"/>
              <a:t>以色列建造的祭壇與偶像招致的後果與審判</a:t>
            </a:r>
            <a:endParaRPr lang="en-US" sz="3600" dirty="0"/>
          </a:p>
        </p:txBody>
      </p:sp>
      <p:sp>
        <p:nvSpPr>
          <p:cNvPr id="3" name="Content Placeholder 2"/>
          <p:cNvSpPr>
            <a:spLocks noGrp="1"/>
          </p:cNvSpPr>
          <p:nvPr>
            <p:ph sz="half" idx="1"/>
          </p:nvPr>
        </p:nvSpPr>
        <p:spPr>
          <a:xfrm>
            <a:off x="617499" y="2367419"/>
            <a:ext cx="5377249" cy="3684284"/>
          </a:xfrm>
        </p:spPr>
        <p:txBody>
          <a:bodyPr>
            <a:normAutofit lnSpcReduction="10000"/>
          </a:bodyPr>
          <a:lstStyle/>
          <a:p>
            <a:pPr marL="0" indent="0">
              <a:buNone/>
            </a:pPr>
            <a:r>
              <a:rPr lang="en-US" sz="3600" b="1" i="1" dirty="0">
                <a:solidFill>
                  <a:schemeClr val="accent2">
                    <a:lumMod val="75000"/>
                  </a:schemeClr>
                </a:solidFill>
              </a:rPr>
              <a:t>10:2 The Lord will demolish their altars and destroy their sacred stones</a:t>
            </a:r>
            <a:r>
              <a:rPr lang="en-US" sz="3200" b="1" i="1" dirty="0">
                <a:solidFill>
                  <a:schemeClr val="accent2">
                    <a:lumMod val="75000"/>
                  </a:schemeClr>
                </a:solidFill>
              </a:rPr>
              <a:t>.</a:t>
            </a:r>
            <a:endParaRPr lang="en-US" sz="3200" i="1" dirty="0">
              <a:solidFill>
                <a:schemeClr val="accent2">
                  <a:lumMod val="75000"/>
                </a:schemeClr>
              </a:solidFill>
            </a:endParaRPr>
          </a:p>
          <a:p>
            <a:pPr marL="0" indent="0">
              <a:buNone/>
            </a:pPr>
            <a:endParaRPr lang="en-US" sz="1200" b="1" dirty="0"/>
          </a:p>
          <a:p>
            <a:r>
              <a:rPr lang="en-US" sz="3600" b="1" dirty="0"/>
              <a:t>YOUR ALTARS &amp; IDOLS YOU TRUST IN &amp; WORSHIP </a:t>
            </a:r>
            <a:r>
              <a:rPr lang="en-US" sz="3600" b="1" u="sng" dirty="0"/>
              <a:t>WILL BE DESTROYED</a:t>
            </a:r>
            <a:endParaRPr lang="en-US" sz="3600" u="sng" dirty="0"/>
          </a:p>
          <a:p>
            <a:endParaRPr lang="en-US" dirty="0"/>
          </a:p>
        </p:txBody>
      </p:sp>
      <p:sp>
        <p:nvSpPr>
          <p:cNvPr id="4" name="Content Placeholder 3"/>
          <p:cNvSpPr>
            <a:spLocks noGrp="1"/>
          </p:cNvSpPr>
          <p:nvPr>
            <p:ph sz="half" idx="2"/>
          </p:nvPr>
        </p:nvSpPr>
        <p:spPr>
          <a:xfrm>
            <a:off x="6301946" y="2367419"/>
            <a:ext cx="5051854" cy="4265785"/>
          </a:xfrm>
        </p:spPr>
        <p:txBody>
          <a:bodyPr>
            <a:normAutofit lnSpcReduction="10000"/>
          </a:bodyPr>
          <a:lstStyle/>
          <a:p>
            <a:pPr marL="0" indent="0">
              <a:lnSpc>
                <a:spcPct val="110000"/>
              </a:lnSpc>
              <a:buNone/>
            </a:pPr>
            <a:r>
              <a:rPr lang="en-US" altLang="zh-TW" sz="3600" b="1" dirty="0">
                <a:solidFill>
                  <a:schemeClr val="accent2">
                    <a:lumMod val="75000"/>
                  </a:schemeClr>
                </a:solidFill>
              </a:rPr>
              <a:t>10: 2 </a:t>
            </a:r>
            <a:r>
              <a:rPr lang="zh-TW" altLang="en-US" sz="3600" b="1" dirty="0">
                <a:solidFill>
                  <a:schemeClr val="accent2">
                    <a:lumMod val="75000"/>
                  </a:schemeClr>
                </a:solidFill>
              </a:rPr>
              <a:t>耶和華必拆毀他們的祭壇，毀壞他們的柱像。</a:t>
            </a:r>
            <a:endParaRPr lang="en-US" dirty="0"/>
          </a:p>
          <a:p>
            <a:pPr>
              <a:lnSpc>
                <a:spcPct val="110000"/>
              </a:lnSpc>
            </a:pPr>
            <a:r>
              <a:rPr lang="zh-TW" altLang="en-US" sz="3600" b="1" dirty="0"/>
              <a:t>你所信靠、所敬拜的那些祭壇與偶像，</a:t>
            </a:r>
            <a:r>
              <a:rPr lang="zh-TW" altLang="en-US" sz="3600" b="1" u="sng" dirty="0"/>
              <a:t>終必被拆毀</a:t>
            </a:r>
            <a:r>
              <a:rPr lang="zh-TW" altLang="en-US" sz="3600" b="1" dirty="0"/>
              <a:t>。</a:t>
            </a:r>
            <a:endParaRPr lang="en-US" sz="3600" b="1" dirty="0"/>
          </a:p>
        </p:txBody>
      </p:sp>
    </p:spTree>
    <p:custDataLst>
      <p:tags r:id="rId1"/>
    </p:custDataLst>
    <p:extLst>
      <p:ext uri="{BB962C8B-B14F-4D97-AF65-F5344CB8AC3E}">
        <p14:creationId xmlns:p14="http://schemas.microsoft.com/office/powerpoint/2010/main" val="393042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1849"/>
            <a:ext cx="5181600" cy="5905114"/>
          </a:xfrm>
        </p:spPr>
        <p:txBody>
          <a:bodyPr>
            <a:normAutofit/>
          </a:bodyPr>
          <a:lstStyle/>
          <a:p>
            <a:pPr marL="0" indent="0">
              <a:buNone/>
            </a:pPr>
            <a:r>
              <a:rPr lang="en-US" sz="3200" b="1" i="1" dirty="0">
                <a:solidFill>
                  <a:schemeClr val="accent2">
                    <a:lumMod val="75000"/>
                  </a:schemeClr>
                </a:solidFill>
              </a:rPr>
              <a:t>10:5 The people who live in Samaria fear for the calf-idol of Beth </a:t>
            </a:r>
            <a:r>
              <a:rPr lang="en-US" sz="3200" b="1" i="1" dirty="0" err="1">
                <a:solidFill>
                  <a:schemeClr val="accent2">
                    <a:lumMod val="75000"/>
                  </a:schemeClr>
                </a:solidFill>
              </a:rPr>
              <a:t>Aven</a:t>
            </a:r>
            <a:r>
              <a:rPr lang="en-US" sz="3200" b="1" i="1" dirty="0">
                <a:solidFill>
                  <a:schemeClr val="accent2">
                    <a:lumMod val="75000"/>
                  </a:schemeClr>
                </a:solidFill>
              </a:rPr>
              <a:t>…… because it is taken from them into exile. 6 It will be carried to Assyria as tribute for the great king….</a:t>
            </a:r>
          </a:p>
          <a:p>
            <a:pPr marL="0" indent="0">
              <a:buNone/>
            </a:pPr>
            <a:endParaRPr lang="en-US" sz="1200" i="1" dirty="0">
              <a:solidFill>
                <a:schemeClr val="accent2">
                  <a:lumMod val="75000"/>
                </a:schemeClr>
              </a:solidFill>
            </a:endParaRPr>
          </a:p>
          <a:p>
            <a:r>
              <a:rPr lang="en-US" sz="3600" b="1" dirty="0"/>
              <a:t>YOUR ALTARS &amp; IDOLS YOU TRUST IN &amp; WORSHIP </a:t>
            </a:r>
            <a:r>
              <a:rPr lang="en-US" sz="3600" b="1" u="sng" dirty="0"/>
              <a:t>WILL BE LOST</a:t>
            </a:r>
            <a:endParaRPr lang="en-US" sz="3600" u="sng" dirty="0"/>
          </a:p>
          <a:p>
            <a:endParaRPr lang="en-US" dirty="0"/>
          </a:p>
        </p:txBody>
      </p:sp>
      <p:sp>
        <p:nvSpPr>
          <p:cNvPr id="4" name="Content Placeholder 3"/>
          <p:cNvSpPr>
            <a:spLocks noGrp="1"/>
          </p:cNvSpPr>
          <p:nvPr>
            <p:ph sz="half" idx="2"/>
          </p:nvPr>
        </p:nvSpPr>
        <p:spPr>
          <a:xfrm>
            <a:off x="6172200" y="271849"/>
            <a:ext cx="5181600" cy="5905114"/>
          </a:xfrm>
        </p:spPr>
        <p:txBody>
          <a:bodyPr>
            <a:normAutofit/>
          </a:bodyPr>
          <a:lstStyle/>
          <a:p>
            <a:pPr marL="0" indent="0">
              <a:lnSpc>
                <a:spcPct val="100000"/>
              </a:lnSpc>
              <a:buNone/>
            </a:pPr>
            <a:r>
              <a:rPr lang="en-US" sz="3200" b="1" dirty="0">
                <a:solidFill>
                  <a:schemeClr val="accent2">
                    <a:lumMod val="75000"/>
                  </a:schemeClr>
                </a:solidFill>
              </a:rPr>
              <a:t>10:5 </a:t>
            </a:r>
            <a:r>
              <a:rPr lang="zh-TW" altLang="en-US" sz="3200" b="1" dirty="0">
                <a:solidFill>
                  <a:schemeClr val="accent2">
                    <a:lumMod val="75000"/>
                  </a:schemeClr>
                </a:solidFill>
              </a:rPr>
              <a:t>撒瑪利亞的居民必因伯</a:t>
            </a:r>
            <a:r>
              <a:rPr lang="en-US" altLang="zh-TW" sz="3200" b="1" dirty="0">
                <a:solidFill>
                  <a:schemeClr val="accent2">
                    <a:lumMod val="75000"/>
                  </a:schemeClr>
                </a:solidFill>
              </a:rPr>
              <a:t>‧</a:t>
            </a:r>
            <a:r>
              <a:rPr lang="zh-TW" altLang="en-US" sz="3200" b="1" dirty="0">
                <a:solidFill>
                  <a:schemeClr val="accent2">
                    <a:lumMod val="75000"/>
                  </a:schemeClr>
                </a:solidFill>
              </a:rPr>
              <a:t>亞文的牛犢驚恐；崇拜牛犢的民和喜愛牛犢的祭司都必因榮耀離開他而悲哀。</a:t>
            </a:r>
            <a:r>
              <a:rPr lang="en-US" altLang="zh-TW" sz="3200" b="1" dirty="0">
                <a:solidFill>
                  <a:schemeClr val="accent2">
                    <a:lumMod val="75000"/>
                  </a:schemeClr>
                </a:solidFill>
              </a:rPr>
              <a:t>6 </a:t>
            </a:r>
            <a:r>
              <a:rPr lang="zh-TW" altLang="en-US" sz="3200" b="1" dirty="0">
                <a:solidFill>
                  <a:schemeClr val="accent2">
                    <a:lumMod val="75000"/>
                  </a:schemeClr>
                </a:solidFill>
              </a:rPr>
              <a:t>人必將牛犢帶到亞述，當作貢物獻給耶雷布王</a:t>
            </a:r>
            <a:endParaRPr lang="en-US" altLang="zh-TW" sz="3200" b="1" dirty="0">
              <a:solidFill>
                <a:schemeClr val="accent2">
                  <a:lumMod val="75000"/>
                </a:schemeClr>
              </a:solidFill>
            </a:endParaRPr>
          </a:p>
          <a:p>
            <a:pPr>
              <a:lnSpc>
                <a:spcPct val="100000"/>
              </a:lnSpc>
            </a:pPr>
            <a:endParaRPr lang="en-US" b="1" dirty="0"/>
          </a:p>
          <a:p>
            <a:pPr>
              <a:lnSpc>
                <a:spcPct val="100000"/>
              </a:lnSpc>
            </a:pPr>
            <a:r>
              <a:rPr lang="zh-TW" altLang="en-US" sz="3200" b="1" dirty="0"/>
              <a:t>你所信靠、所敬拜的祭壇與偶像，</a:t>
            </a:r>
            <a:r>
              <a:rPr lang="zh-TW" altLang="en-US" sz="3200" b="1" u="sng" dirty="0"/>
              <a:t>終將失去</a:t>
            </a:r>
            <a:endParaRPr lang="en-US" sz="3200" b="1" u="sng" dirty="0"/>
          </a:p>
        </p:txBody>
      </p:sp>
    </p:spTree>
    <p:custDataLst>
      <p:tags r:id="rId1"/>
    </p:custDataLst>
    <p:extLst>
      <p:ext uri="{BB962C8B-B14F-4D97-AF65-F5344CB8AC3E}">
        <p14:creationId xmlns:p14="http://schemas.microsoft.com/office/powerpoint/2010/main" val="411810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027" y="362465"/>
            <a:ext cx="5360773" cy="5814498"/>
          </a:xfrm>
        </p:spPr>
        <p:txBody>
          <a:bodyPr/>
          <a:lstStyle/>
          <a:p>
            <a:pPr marL="0" indent="0">
              <a:buNone/>
            </a:pPr>
            <a:r>
              <a:rPr lang="en-US" sz="3600" b="1" i="1" dirty="0">
                <a:solidFill>
                  <a:schemeClr val="accent2">
                    <a:lumMod val="75000"/>
                  </a:schemeClr>
                </a:solidFill>
              </a:rPr>
              <a:t>10:8b Thorns and thistles will grow up and cover their altars.</a:t>
            </a:r>
            <a:endParaRPr lang="en-US" sz="3600" i="1" dirty="0">
              <a:solidFill>
                <a:schemeClr val="accent2">
                  <a:lumMod val="75000"/>
                </a:schemeClr>
              </a:solidFill>
            </a:endParaRPr>
          </a:p>
          <a:p>
            <a:endParaRPr lang="en-US" sz="1200" dirty="0"/>
          </a:p>
          <a:p>
            <a:pPr lvl="0" fontAlgn="base"/>
            <a:r>
              <a:rPr lang="en-US" sz="3600" b="1" dirty="0"/>
              <a:t>YOUR ALTARS &amp; IDOLS YOU TRUST IN AND WORSHIP </a:t>
            </a:r>
            <a:r>
              <a:rPr lang="en-US" sz="3600" b="1" u="sng" dirty="0"/>
              <a:t>WILL BE FORGOTTEN</a:t>
            </a:r>
            <a:r>
              <a:rPr lang="en-US" sz="3600" b="1" dirty="0"/>
              <a:t>.  </a:t>
            </a:r>
            <a:endParaRPr lang="en-US" sz="3600" dirty="0"/>
          </a:p>
          <a:p>
            <a:endParaRPr lang="en-US" dirty="0"/>
          </a:p>
        </p:txBody>
      </p:sp>
      <p:sp>
        <p:nvSpPr>
          <p:cNvPr id="4" name="Content Placeholder 3"/>
          <p:cNvSpPr>
            <a:spLocks noGrp="1"/>
          </p:cNvSpPr>
          <p:nvPr>
            <p:ph sz="half" idx="2"/>
          </p:nvPr>
        </p:nvSpPr>
        <p:spPr>
          <a:xfrm>
            <a:off x="6425514" y="362465"/>
            <a:ext cx="4928286" cy="5814498"/>
          </a:xfrm>
        </p:spPr>
        <p:txBody>
          <a:bodyPr/>
          <a:lstStyle/>
          <a:p>
            <a:pPr marL="0" indent="0">
              <a:lnSpc>
                <a:spcPct val="100000"/>
              </a:lnSpc>
              <a:buNone/>
            </a:pPr>
            <a:r>
              <a:rPr lang="en-US" sz="3600" b="1" dirty="0">
                <a:solidFill>
                  <a:schemeClr val="accent2">
                    <a:lumMod val="75000"/>
                  </a:schemeClr>
                </a:solidFill>
              </a:rPr>
              <a:t>10:8b </a:t>
            </a:r>
            <a:r>
              <a:rPr lang="zh-TW" altLang="en-US" sz="3600" b="1" dirty="0">
                <a:solidFill>
                  <a:schemeClr val="accent2">
                    <a:lumMod val="75000"/>
                  </a:schemeClr>
                </a:solidFill>
              </a:rPr>
              <a:t>荊棘和蒺藜要長在他們的祭壇上</a:t>
            </a:r>
            <a:endParaRPr lang="en-US" altLang="zh-TW" sz="3600" b="1" dirty="0">
              <a:solidFill>
                <a:schemeClr val="accent2">
                  <a:lumMod val="75000"/>
                </a:schemeClr>
              </a:solidFill>
            </a:endParaRPr>
          </a:p>
          <a:p>
            <a:pPr marL="0" indent="0">
              <a:lnSpc>
                <a:spcPct val="100000"/>
              </a:lnSpc>
              <a:buNone/>
            </a:pPr>
            <a:endParaRPr lang="en-US" altLang="zh-TW" sz="3600" b="1" dirty="0">
              <a:solidFill>
                <a:schemeClr val="accent2">
                  <a:lumMod val="75000"/>
                </a:schemeClr>
              </a:solidFill>
            </a:endParaRPr>
          </a:p>
          <a:p>
            <a:pPr>
              <a:lnSpc>
                <a:spcPct val="100000"/>
              </a:lnSpc>
            </a:pPr>
            <a:r>
              <a:rPr lang="zh-TW" altLang="en-US" sz="3600" b="1" dirty="0"/>
              <a:t>你所依賴、所敬拜的祭壇與偶像，</a:t>
            </a:r>
            <a:r>
              <a:rPr lang="zh-TW" altLang="en-US" sz="3600" b="1" u="sng" dirty="0"/>
              <a:t>終將被遺忘</a:t>
            </a:r>
            <a:endParaRPr lang="en-US" sz="3600" b="1" u="sng" dirty="0"/>
          </a:p>
        </p:txBody>
      </p:sp>
    </p:spTree>
    <p:custDataLst>
      <p:tags r:id="rId1"/>
    </p:custDataLst>
    <p:extLst>
      <p:ext uri="{BB962C8B-B14F-4D97-AF65-F5344CB8AC3E}">
        <p14:creationId xmlns:p14="http://schemas.microsoft.com/office/powerpoint/2010/main" val="182299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u="sng" dirty="0"/>
              <a:t>Review &amp; Prayer </a:t>
            </a:r>
            <a:r>
              <a:rPr lang="zh-CN" altLang="en-US" u="sng" dirty="0"/>
              <a:t>回顧與禱告</a:t>
            </a:r>
            <a:endParaRPr lang="en-US" u="sng" dirty="0"/>
          </a:p>
        </p:txBody>
      </p:sp>
      <p:sp>
        <p:nvSpPr>
          <p:cNvPr id="3" name="Content Placeholder 2"/>
          <p:cNvSpPr>
            <a:spLocks noGrp="1"/>
          </p:cNvSpPr>
          <p:nvPr>
            <p:ph sz="half" idx="1"/>
          </p:nvPr>
        </p:nvSpPr>
        <p:spPr>
          <a:xfrm>
            <a:off x="908957" y="1351005"/>
            <a:ext cx="5181600" cy="4825958"/>
          </a:xfrm>
        </p:spPr>
        <p:txBody>
          <a:bodyPr/>
          <a:lstStyle/>
          <a:p>
            <a:pPr lvl="0"/>
            <a:r>
              <a:rPr lang="en-US" dirty="0"/>
              <a:t>AS YOU PROSPER, IS IT JUST FOR YOURSELF?</a:t>
            </a:r>
          </a:p>
          <a:p>
            <a:pPr lvl="0"/>
            <a:r>
              <a:rPr lang="en-US" dirty="0"/>
              <a:t>AS YOU PROSPER, DO YOU WORSHIP THE WORLD AND YOURSELF MORE &amp; MORE?</a:t>
            </a:r>
          </a:p>
          <a:p>
            <a:pPr lvl="0"/>
            <a:r>
              <a:rPr lang="en-US" dirty="0"/>
              <a:t>AS YOU PROSPER, WHAT ALTARS HAVE YOU BUILT? …IDOLS DO YOU BOW DOWN TO?</a:t>
            </a:r>
          </a:p>
          <a:p>
            <a:pPr lvl="0"/>
            <a:r>
              <a:rPr lang="en-US" dirty="0"/>
              <a:t>IS YOUR HEART DIVIDED? (HAS YOUR HEART DECEIVED YOU?)</a:t>
            </a:r>
          </a:p>
          <a:p>
            <a:endParaRPr lang="en-US" dirty="0"/>
          </a:p>
        </p:txBody>
      </p:sp>
      <p:sp>
        <p:nvSpPr>
          <p:cNvPr id="4" name="Content Placeholder 3"/>
          <p:cNvSpPr>
            <a:spLocks noGrp="1"/>
          </p:cNvSpPr>
          <p:nvPr>
            <p:ph sz="half" idx="2"/>
          </p:nvPr>
        </p:nvSpPr>
        <p:spPr>
          <a:xfrm>
            <a:off x="6384323" y="1351005"/>
            <a:ext cx="5165125" cy="4825958"/>
          </a:xfrm>
        </p:spPr>
        <p:txBody>
          <a:bodyPr/>
          <a:lstStyle/>
          <a:p>
            <a:r>
              <a:rPr lang="zh-CN" altLang="en-US" sz="3200" dirty="0"/>
              <a:t>當你富足 ，是否只為了自己？</a:t>
            </a:r>
            <a:endParaRPr lang="en-US" altLang="zh-CN" sz="3200" dirty="0"/>
          </a:p>
          <a:p>
            <a:r>
              <a:rPr lang="zh-CN" altLang="en-US" sz="3200" dirty="0"/>
              <a:t>當你變得富足 ，你是否越來越敬拜這個世界和自己？</a:t>
            </a:r>
          </a:p>
          <a:p>
            <a:r>
              <a:rPr lang="zh-CN" altLang="en-US" sz="3200" dirty="0"/>
              <a:t>當你變得富足 ，你築起了哪些祭壇？你向哪些偶像下拜？</a:t>
            </a:r>
            <a:endParaRPr lang="en-US" altLang="zh-CN" sz="3200" dirty="0"/>
          </a:p>
          <a:p>
            <a:r>
              <a:rPr lang="zh-CN" altLang="en-US" sz="3200" dirty="0"/>
              <a:t>你是否也心懷二意？（你的心是否欺騙過你？）</a:t>
            </a:r>
          </a:p>
          <a:p>
            <a:endParaRPr lang="zh-CN" altLang="en-US" dirty="0"/>
          </a:p>
          <a:p>
            <a:endParaRPr lang="zh-CN" altLang="en-US" dirty="0"/>
          </a:p>
          <a:p>
            <a:endParaRPr lang="zh-CN" altLang="en-US" dirty="0"/>
          </a:p>
          <a:p>
            <a:endParaRPr lang="zh-CN" altLang="en-US" dirty="0"/>
          </a:p>
          <a:p>
            <a:endParaRPr lang="zh-CN" altLang="en-US" dirty="0"/>
          </a:p>
          <a:p>
            <a:endParaRPr lang="en-US" dirty="0"/>
          </a:p>
        </p:txBody>
      </p:sp>
    </p:spTree>
    <p:custDataLst>
      <p:tags r:id="rId1"/>
    </p:custDataLst>
    <p:extLst>
      <p:ext uri="{BB962C8B-B14F-4D97-AF65-F5344CB8AC3E}">
        <p14:creationId xmlns:p14="http://schemas.microsoft.com/office/powerpoint/2010/main" val="392011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r="21846"/>
          <a:stretch>
            <a:fillRect/>
          </a:stretch>
        </p:blipFill>
        <p:spPr>
          <a:xfrm rot="5400000">
            <a:off x="1815996" y="138387"/>
            <a:ext cx="6858000" cy="6581227"/>
          </a:xfrm>
        </p:spPr>
      </p:pic>
      <p:sp>
        <p:nvSpPr>
          <p:cNvPr id="6" name="TextBox 5">
            <a:extLst>
              <a:ext uri="{FF2B5EF4-FFF2-40B4-BE49-F238E27FC236}">
                <a16:creationId xmlns:a16="http://schemas.microsoft.com/office/drawing/2014/main" id="{730630B1-B6AE-D3ED-F357-9AD69FEC6FAF}"/>
              </a:ext>
            </a:extLst>
          </p:cNvPr>
          <p:cNvSpPr txBox="1"/>
          <p:nvPr/>
        </p:nvSpPr>
        <p:spPr>
          <a:xfrm>
            <a:off x="8677835" y="1576899"/>
            <a:ext cx="3071579" cy="523220"/>
          </a:xfrm>
          <a:prstGeom prst="rect">
            <a:avLst/>
          </a:prstGeom>
          <a:noFill/>
        </p:spPr>
        <p:txBody>
          <a:bodyPr wrap="square">
            <a:spAutoFit/>
          </a:bodyPr>
          <a:lstStyle/>
          <a:p>
            <a:r>
              <a:rPr lang="zh-TW" altLang="en-US" sz="2800" dirty="0"/>
              <a:t>哪一種茶最難吞嚥？</a:t>
            </a:r>
            <a:endParaRPr lang="en-US" sz="2800" dirty="0"/>
          </a:p>
        </p:txBody>
      </p:sp>
      <p:sp>
        <p:nvSpPr>
          <p:cNvPr id="8" name="TextBox 7">
            <a:extLst>
              <a:ext uri="{FF2B5EF4-FFF2-40B4-BE49-F238E27FC236}">
                <a16:creationId xmlns:a16="http://schemas.microsoft.com/office/drawing/2014/main" id="{C031244A-DF5F-0EA2-3A12-54689B7BA1F1}"/>
              </a:ext>
            </a:extLst>
          </p:cNvPr>
          <p:cNvSpPr txBox="1"/>
          <p:nvPr/>
        </p:nvSpPr>
        <p:spPr>
          <a:xfrm>
            <a:off x="8801868" y="3022090"/>
            <a:ext cx="1147482" cy="584775"/>
          </a:xfrm>
          <a:prstGeom prst="rect">
            <a:avLst/>
          </a:prstGeom>
          <a:noFill/>
        </p:spPr>
        <p:txBody>
          <a:bodyPr wrap="square">
            <a:spAutoFit/>
          </a:bodyPr>
          <a:lstStyle/>
          <a:p>
            <a:r>
              <a:rPr lang="zh-CN" altLang="en-US" sz="3200" dirty="0"/>
              <a:t>現實</a:t>
            </a:r>
            <a:endParaRPr lang="en-US" sz="3200" dirty="0"/>
          </a:p>
        </p:txBody>
      </p:sp>
    </p:spTree>
    <p:custDataLst>
      <p:tags r:id="rId1"/>
    </p:custDataLst>
    <p:extLst>
      <p:ext uri="{BB962C8B-B14F-4D97-AF65-F5344CB8AC3E}">
        <p14:creationId xmlns:p14="http://schemas.microsoft.com/office/powerpoint/2010/main" val="298545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71849"/>
            <a:ext cx="5181600" cy="5905114"/>
          </a:xfrm>
        </p:spPr>
        <p:txBody>
          <a:bodyPr>
            <a:normAutofit/>
          </a:bodyPr>
          <a:lstStyle/>
          <a:p>
            <a:pPr marL="0" indent="0">
              <a:buNone/>
            </a:pPr>
            <a:r>
              <a:rPr lang="en-US" sz="3200" b="1" u="sng" dirty="0">
                <a:solidFill>
                  <a:schemeClr val="accent2">
                    <a:lumMod val="75000"/>
                  </a:schemeClr>
                </a:solidFill>
              </a:rPr>
              <a:t>Hosea 10:1-8</a:t>
            </a:r>
            <a:endParaRPr lang="en-US" sz="3200" dirty="0">
              <a:solidFill>
                <a:schemeClr val="accent2">
                  <a:lumMod val="75000"/>
                </a:schemeClr>
              </a:solidFill>
            </a:endParaRPr>
          </a:p>
          <a:p>
            <a:pPr marL="0" indent="0">
              <a:buNone/>
            </a:pPr>
            <a:r>
              <a:rPr lang="en-US" sz="3200" b="1" dirty="0">
                <a:solidFill>
                  <a:schemeClr val="accent2">
                    <a:lumMod val="75000"/>
                  </a:schemeClr>
                </a:solidFill>
              </a:rPr>
              <a:t>1 Israel was a spreading vine; he brought forth fruit for himself.  As his fruit increased, he built more altars; as his land prospered, he adorned his sacred stones.</a:t>
            </a:r>
            <a:br>
              <a:rPr lang="en-US" sz="3200" b="1" dirty="0">
                <a:solidFill>
                  <a:schemeClr val="accent2">
                    <a:lumMod val="75000"/>
                  </a:schemeClr>
                </a:solidFill>
              </a:rPr>
            </a:br>
            <a:r>
              <a:rPr lang="en-US" sz="3200" b="1" dirty="0">
                <a:solidFill>
                  <a:schemeClr val="accent2">
                    <a:lumMod val="75000"/>
                  </a:schemeClr>
                </a:solidFill>
              </a:rPr>
              <a:t>2 Their heart is deceitful, and now they must bear their guilt.  The Lord will demolish their altars and destroy their sacred stones.</a:t>
            </a:r>
            <a:endParaRPr lang="en-US" sz="3200" dirty="0">
              <a:solidFill>
                <a:schemeClr val="accent2">
                  <a:lumMod val="75000"/>
                </a:schemeClr>
              </a:solidFill>
            </a:endParaRPr>
          </a:p>
          <a:p>
            <a:endParaRPr lang="en-US" dirty="0"/>
          </a:p>
        </p:txBody>
      </p:sp>
      <p:sp>
        <p:nvSpPr>
          <p:cNvPr id="4" name="Content Placeholder 3"/>
          <p:cNvSpPr>
            <a:spLocks noGrp="1"/>
          </p:cNvSpPr>
          <p:nvPr>
            <p:ph sz="half" idx="2"/>
          </p:nvPr>
        </p:nvSpPr>
        <p:spPr>
          <a:xfrm>
            <a:off x="6441988" y="271849"/>
            <a:ext cx="5049796" cy="5905114"/>
          </a:xfrm>
        </p:spPr>
        <p:txBody>
          <a:bodyPr>
            <a:normAutofit/>
          </a:bodyPr>
          <a:lstStyle/>
          <a:p>
            <a:pPr marL="0" indent="0">
              <a:buNone/>
            </a:pPr>
            <a:r>
              <a:rPr lang="zh-CN" altLang="en-US" sz="3200" u="sng" dirty="0"/>
              <a:t>何西阿書 </a:t>
            </a:r>
            <a:r>
              <a:rPr lang="en-US" altLang="zh-CN" sz="3200" u="sng" dirty="0"/>
              <a:t>10:1-8</a:t>
            </a:r>
            <a:endParaRPr lang="en-US" altLang="zh-TW" sz="3200" u="sng" dirty="0"/>
          </a:p>
          <a:p>
            <a:pPr marL="0" indent="0">
              <a:buNone/>
            </a:pPr>
            <a:r>
              <a:rPr lang="en-US" altLang="zh-TW" sz="3200" dirty="0"/>
              <a:t>1 </a:t>
            </a:r>
            <a:r>
              <a:rPr lang="zh-TW" altLang="en-US" sz="3200" dirty="0"/>
              <a:t>以色列是茂盛的葡萄樹，結果繁多；果子越多，就越增添祭壇；地土越肥美，就越造美麗的柱像。</a:t>
            </a:r>
            <a:endParaRPr lang="en-US" altLang="zh-TW" sz="3200" dirty="0"/>
          </a:p>
          <a:p>
            <a:pPr marL="0" indent="0">
              <a:buNone/>
            </a:pPr>
            <a:r>
              <a:rPr lang="en-US" altLang="zh-TW" sz="3200" dirty="0"/>
              <a:t>2 </a:t>
            </a:r>
            <a:r>
              <a:rPr lang="zh-TW" altLang="en-US" sz="3200" dirty="0"/>
              <a:t>他們心懷二意，現今要定為有罪；耶和華必拆毀他們的祭壇，毀壞他們的柱像。</a:t>
            </a:r>
            <a:endParaRPr lang="en-US" sz="3200" dirty="0"/>
          </a:p>
        </p:txBody>
      </p:sp>
    </p:spTree>
    <p:custDataLst>
      <p:tags r:id="rId1"/>
    </p:custDataLst>
    <p:extLst>
      <p:ext uri="{BB962C8B-B14F-4D97-AF65-F5344CB8AC3E}">
        <p14:creationId xmlns:p14="http://schemas.microsoft.com/office/powerpoint/2010/main" val="408018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502508"/>
            <a:ext cx="5181600" cy="5674455"/>
          </a:xfrm>
        </p:spPr>
        <p:txBody>
          <a:bodyPr>
            <a:normAutofit/>
          </a:bodyPr>
          <a:lstStyle/>
          <a:p>
            <a:pPr marL="0" indent="0">
              <a:buNone/>
            </a:pPr>
            <a:r>
              <a:rPr lang="en-US" sz="4800" b="1" dirty="0"/>
              <a:t>“Our Prosperity &amp; Our Relationship with God”</a:t>
            </a:r>
            <a:endParaRPr lang="en-US" sz="4800" dirty="0"/>
          </a:p>
        </p:txBody>
      </p:sp>
      <p:sp>
        <p:nvSpPr>
          <p:cNvPr id="4" name="Content Placeholder 3"/>
          <p:cNvSpPr>
            <a:spLocks noGrp="1"/>
          </p:cNvSpPr>
          <p:nvPr>
            <p:ph sz="half" idx="2"/>
          </p:nvPr>
        </p:nvSpPr>
        <p:spPr>
          <a:xfrm>
            <a:off x="6172200" y="502508"/>
            <a:ext cx="5181600" cy="5674455"/>
          </a:xfrm>
        </p:spPr>
        <p:txBody>
          <a:bodyPr>
            <a:normAutofit/>
          </a:bodyPr>
          <a:lstStyle/>
          <a:p>
            <a:pPr marL="0" indent="0">
              <a:buNone/>
            </a:pPr>
            <a:r>
              <a:rPr lang="zh-CN" altLang="en-US" sz="4000" dirty="0"/>
              <a:t>我們的豐盛富足和我們與上帝的關係</a:t>
            </a:r>
          </a:p>
          <a:p>
            <a:pPr marL="0" indent="0">
              <a:buNone/>
            </a:pPr>
            <a:endParaRPr lang="zh-CN" altLang="en-US" sz="4000" dirty="0"/>
          </a:p>
          <a:p>
            <a:pPr marL="0" indent="0">
              <a:buNone/>
            </a:pPr>
            <a:endParaRPr lang="en-US" sz="4000" dirty="0"/>
          </a:p>
        </p:txBody>
      </p:sp>
    </p:spTree>
    <p:custDataLst>
      <p:tags r:id="rId1"/>
    </p:custDataLst>
    <p:extLst>
      <p:ext uri="{BB962C8B-B14F-4D97-AF65-F5344CB8AC3E}">
        <p14:creationId xmlns:p14="http://schemas.microsoft.com/office/powerpoint/2010/main" val="43682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354227"/>
            <a:ext cx="4574059" cy="5822736"/>
          </a:xfrm>
        </p:spPr>
        <p:txBody>
          <a:bodyPr/>
          <a:lstStyle/>
          <a:p>
            <a:pPr marL="0" indent="0">
              <a:buNone/>
            </a:pPr>
            <a:r>
              <a:rPr lang="en-US" sz="3600" b="1" dirty="0">
                <a:solidFill>
                  <a:schemeClr val="accent2">
                    <a:lumMod val="75000"/>
                  </a:schemeClr>
                </a:solidFill>
              </a:rPr>
              <a:t>Hosea 10:1 Israel was a spreading vine; </a:t>
            </a:r>
            <a:r>
              <a:rPr lang="en-US" sz="3600" b="1" u="sng" dirty="0">
                <a:solidFill>
                  <a:schemeClr val="accent2">
                    <a:lumMod val="75000"/>
                  </a:schemeClr>
                </a:solidFill>
              </a:rPr>
              <a:t>he brought forth fruit for himself</a:t>
            </a:r>
            <a:r>
              <a:rPr lang="en-US" b="1" dirty="0">
                <a:solidFill>
                  <a:schemeClr val="accent2">
                    <a:lumMod val="75000"/>
                  </a:schemeClr>
                </a:solidFill>
              </a:rPr>
              <a:t>.</a:t>
            </a:r>
            <a:endParaRPr lang="en-US" dirty="0">
              <a:solidFill>
                <a:schemeClr val="accent2">
                  <a:lumMod val="75000"/>
                </a:schemeClr>
              </a:solidFill>
            </a:endParaRPr>
          </a:p>
          <a:p>
            <a:pPr marL="0" indent="0">
              <a:buNone/>
            </a:pPr>
            <a:endParaRPr lang="en-US" sz="1600" dirty="0"/>
          </a:p>
          <a:p>
            <a:r>
              <a:rPr lang="en-US" sz="4000" b="1" dirty="0"/>
              <a:t>AS YOU PROSPER, IS IT JUST FOR YOURSELF?</a:t>
            </a:r>
            <a:endParaRPr lang="en-US" sz="4000" dirty="0"/>
          </a:p>
          <a:p>
            <a:endParaRPr lang="en-US" dirty="0"/>
          </a:p>
        </p:txBody>
      </p:sp>
      <p:sp>
        <p:nvSpPr>
          <p:cNvPr id="4" name="Content Placeholder 3"/>
          <p:cNvSpPr>
            <a:spLocks noGrp="1"/>
          </p:cNvSpPr>
          <p:nvPr>
            <p:ph sz="half" idx="2"/>
          </p:nvPr>
        </p:nvSpPr>
        <p:spPr>
          <a:xfrm>
            <a:off x="6172200" y="354227"/>
            <a:ext cx="5181600" cy="5822736"/>
          </a:xfrm>
        </p:spPr>
        <p:txBody>
          <a:bodyPr>
            <a:normAutofit/>
          </a:bodyPr>
          <a:lstStyle/>
          <a:p>
            <a:pPr marL="0" indent="0">
              <a:buNone/>
            </a:pPr>
            <a:r>
              <a:rPr lang="zh-CN" altLang="en-US" sz="3600" b="1" dirty="0">
                <a:solidFill>
                  <a:schemeClr val="accent2">
                    <a:lumMod val="75000"/>
                  </a:schemeClr>
                </a:solidFill>
              </a:rPr>
              <a:t>何西阿書 </a:t>
            </a:r>
            <a:r>
              <a:rPr lang="en-US" altLang="zh-CN" sz="3600" b="1" dirty="0">
                <a:solidFill>
                  <a:schemeClr val="accent2">
                    <a:lumMod val="75000"/>
                  </a:schemeClr>
                </a:solidFill>
              </a:rPr>
              <a:t>10:1 </a:t>
            </a:r>
            <a:r>
              <a:rPr lang="zh-TW" altLang="en-US" sz="3600" b="1" dirty="0">
                <a:solidFill>
                  <a:schemeClr val="accent2">
                    <a:lumMod val="75000"/>
                  </a:schemeClr>
                </a:solidFill>
              </a:rPr>
              <a:t>以色列是茂盛的葡萄樹，</a:t>
            </a:r>
            <a:r>
              <a:rPr lang="zh-TW" altLang="en-US" sz="3600" b="1" u="sng" dirty="0">
                <a:solidFill>
                  <a:schemeClr val="accent2">
                    <a:lumMod val="75000"/>
                  </a:schemeClr>
                </a:solidFill>
              </a:rPr>
              <a:t>結果繁多</a:t>
            </a:r>
            <a:endParaRPr lang="en-US" altLang="zh-TW" sz="3600" b="1" u="sng" dirty="0">
              <a:solidFill>
                <a:schemeClr val="accent2">
                  <a:lumMod val="75000"/>
                </a:schemeClr>
              </a:solidFill>
            </a:endParaRPr>
          </a:p>
          <a:p>
            <a:endParaRPr lang="en-US" sz="3600" dirty="0"/>
          </a:p>
          <a:p>
            <a:r>
              <a:rPr lang="zh-TW" altLang="en-US" sz="3600" dirty="0"/>
              <a:t>當你富足 ，是否只為了自己？</a:t>
            </a:r>
            <a:endParaRPr lang="en-US" sz="3600" dirty="0"/>
          </a:p>
        </p:txBody>
      </p:sp>
    </p:spTree>
    <p:custDataLst>
      <p:tags r:id="rId1"/>
    </p:custDataLst>
    <p:extLst>
      <p:ext uri="{BB962C8B-B14F-4D97-AF65-F5344CB8AC3E}">
        <p14:creationId xmlns:p14="http://schemas.microsoft.com/office/powerpoint/2010/main" val="19830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45989"/>
            <a:ext cx="5181600" cy="5830974"/>
          </a:xfrm>
        </p:spPr>
        <p:txBody>
          <a:bodyPr>
            <a:normAutofit/>
          </a:bodyPr>
          <a:lstStyle/>
          <a:p>
            <a:pPr marL="0" indent="0">
              <a:buNone/>
            </a:pPr>
            <a:r>
              <a:rPr lang="en-US" sz="3200" b="1" dirty="0">
                <a:solidFill>
                  <a:schemeClr val="accent2">
                    <a:lumMod val="75000"/>
                  </a:schemeClr>
                </a:solidFill>
              </a:rPr>
              <a:t>Hosea 10:1 As his fruit increased, he built more altars; as his land prospered, he adorned his sacred stones.</a:t>
            </a:r>
            <a:endParaRPr lang="en-US" sz="3200" dirty="0">
              <a:solidFill>
                <a:schemeClr val="accent2">
                  <a:lumMod val="75000"/>
                </a:schemeClr>
              </a:solidFill>
            </a:endParaRPr>
          </a:p>
          <a:p>
            <a:pPr marL="0" indent="0">
              <a:buNone/>
            </a:pPr>
            <a:endParaRPr lang="en-US" sz="1200" dirty="0"/>
          </a:p>
          <a:p>
            <a:r>
              <a:rPr lang="en-US" sz="3200" b="1" dirty="0"/>
              <a:t>AS YOU PROSPER, DO YOU WORSHIP THE WORLD AND YOURSELF MORE &amp; MORE?</a:t>
            </a:r>
          </a:p>
          <a:p>
            <a:endParaRPr lang="en-US" sz="1200" b="1" dirty="0"/>
          </a:p>
          <a:p>
            <a:r>
              <a:rPr lang="en-US" sz="3200" b="1" dirty="0"/>
              <a:t>AS YOU PROSPER, WHAT ALTARS HAVE YOU BUILT?  WHAT IDOLS DO YOU BOW DOWN TO?</a:t>
            </a:r>
            <a:endParaRPr lang="en-US" sz="3200" dirty="0"/>
          </a:p>
          <a:p>
            <a:endParaRPr lang="en-US" dirty="0"/>
          </a:p>
          <a:p>
            <a:endParaRPr lang="en-US" dirty="0"/>
          </a:p>
        </p:txBody>
      </p:sp>
      <p:sp>
        <p:nvSpPr>
          <p:cNvPr id="4" name="Content Placeholder 3"/>
          <p:cNvSpPr>
            <a:spLocks noGrp="1"/>
          </p:cNvSpPr>
          <p:nvPr>
            <p:ph sz="half" idx="2"/>
          </p:nvPr>
        </p:nvSpPr>
        <p:spPr>
          <a:xfrm>
            <a:off x="6205151" y="345989"/>
            <a:ext cx="5343846" cy="5929828"/>
          </a:xfrm>
        </p:spPr>
        <p:txBody>
          <a:bodyPr>
            <a:normAutofit/>
          </a:bodyPr>
          <a:lstStyle/>
          <a:p>
            <a:pPr marL="0" indent="0">
              <a:buNone/>
            </a:pPr>
            <a:r>
              <a:rPr lang="zh-CN" altLang="en-US" sz="3200" b="1" dirty="0">
                <a:solidFill>
                  <a:schemeClr val="accent2">
                    <a:lumMod val="75000"/>
                  </a:schemeClr>
                </a:solidFill>
              </a:rPr>
              <a:t>何西阿書 </a:t>
            </a:r>
            <a:r>
              <a:rPr lang="en-US" altLang="zh-CN" sz="3200" b="1" dirty="0">
                <a:solidFill>
                  <a:schemeClr val="accent2">
                    <a:lumMod val="75000"/>
                  </a:schemeClr>
                </a:solidFill>
              </a:rPr>
              <a:t>10:1 </a:t>
            </a:r>
            <a:r>
              <a:rPr lang="zh-TW" altLang="en-US" sz="3200" b="1" dirty="0">
                <a:solidFill>
                  <a:schemeClr val="accent2">
                    <a:lumMod val="75000"/>
                  </a:schemeClr>
                </a:solidFill>
              </a:rPr>
              <a:t>果子越多，就越增添祭壇；地土越肥美，就越造美麗的柱像。</a:t>
            </a:r>
            <a:endParaRPr lang="en-US" altLang="zh-TW" sz="3200" b="1" dirty="0">
              <a:solidFill>
                <a:schemeClr val="accent2">
                  <a:lumMod val="75000"/>
                </a:schemeClr>
              </a:solidFill>
            </a:endParaRPr>
          </a:p>
          <a:p>
            <a:pPr marL="0" indent="0">
              <a:buNone/>
            </a:pPr>
            <a:endParaRPr lang="en-US" altLang="zh-TW" sz="3200" dirty="0"/>
          </a:p>
          <a:p>
            <a:r>
              <a:rPr lang="zh-TW" altLang="en-US" sz="3200" b="1" dirty="0"/>
              <a:t>當你變得富足 ，你是否越來越敬拜這個世界和自己？</a:t>
            </a:r>
            <a:br>
              <a:rPr lang="zh-TW" altLang="en-US" sz="3200" b="1" dirty="0"/>
            </a:br>
            <a:endParaRPr lang="en-US" altLang="zh-TW" sz="3200" b="1" dirty="0"/>
          </a:p>
          <a:p>
            <a:r>
              <a:rPr lang="zh-TW" altLang="en-US" sz="3200" b="1" dirty="0"/>
              <a:t>當你變得富足 ，你築起了哪些祭壇？你向哪些偶像下拜？</a:t>
            </a:r>
            <a:endParaRPr lang="en-US" sz="3200" b="1" dirty="0"/>
          </a:p>
        </p:txBody>
      </p:sp>
    </p:spTree>
    <p:custDataLst>
      <p:tags r:id="rId1"/>
    </p:custDataLst>
    <p:extLst>
      <p:ext uri="{BB962C8B-B14F-4D97-AF65-F5344CB8AC3E}">
        <p14:creationId xmlns:p14="http://schemas.microsoft.com/office/powerpoint/2010/main" val="69161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8454" y="304800"/>
            <a:ext cx="5198076" cy="5872163"/>
          </a:xfrm>
        </p:spPr>
        <p:txBody>
          <a:bodyPr>
            <a:normAutofit/>
          </a:bodyPr>
          <a:lstStyle/>
          <a:p>
            <a:pPr marL="0" indent="0">
              <a:buNone/>
            </a:pPr>
            <a:r>
              <a:rPr lang="en-US" sz="3600" b="1" u="sng" dirty="0"/>
              <a:t>MODERN DAY ALTARS WE BUILD &amp; WORSHIP</a:t>
            </a:r>
            <a:endParaRPr lang="en-US" sz="3600" b="1" dirty="0"/>
          </a:p>
          <a:p>
            <a:pPr lvl="0"/>
            <a:r>
              <a:rPr lang="en-US" sz="3600" dirty="0"/>
              <a:t>CARS / BOATS / TOYS/ GUCCI HAND BAG – Materialism</a:t>
            </a:r>
          </a:p>
          <a:p>
            <a:pPr lvl="0"/>
            <a:r>
              <a:rPr lang="en-US" sz="3600" dirty="0"/>
              <a:t>HOUSE</a:t>
            </a:r>
          </a:p>
          <a:p>
            <a:pPr lvl="0"/>
            <a:r>
              <a:rPr lang="en-US" sz="3600" dirty="0"/>
              <a:t>BODY FIGURE</a:t>
            </a:r>
          </a:p>
          <a:p>
            <a:pPr lvl="0"/>
            <a:r>
              <a:rPr lang="en-US" sz="3600" dirty="0"/>
              <a:t>STATUS &amp; TITLE </a:t>
            </a:r>
          </a:p>
          <a:p>
            <a:pPr lvl="0"/>
            <a:r>
              <a:rPr lang="en-US" sz="3600" dirty="0"/>
              <a:t>CHILDREN </a:t>
            </a:r>
          </a:p>
          <a:p>
            <a:pPr lvl="0"/>
            <a:r>
              <a:rPr lang="en-US" sz="3600" dirty="0"/>
              <a:t>SELF </a:t>
            </a:r>
          </a:p>
        </p:txBody>
      </p:sp>
      <p:sp>
        <p:nvSpPr>
          <p:cNvPr id="4" name="Content Placeholder 3"/>
          <p:cNvSpPr>
            <a:spLocks noGrp="1"/>
          </p:cNvSpPr>
          <p:nvPr>
            <p:ph sz="half" idx="2"/>
          </p:nvPr>
        </p:nvSpPr>
        <p:spPr>
          <a:xfrm>
            <a:off x="6450226" y="304800"/>
            <a:ext cx="5148650" cy="5872163"/>
          </a:xfrm>
        </p:spPr>
        <p:txBody>
          <a:bodyPr>
            <a:normAutofit/>
          </a:bodyPr>
          <a:lstStyle/>
          <a:p>
            <a:pPr marL="0" indent="0">
              <a:buNone/>
            </a:pPr>
            <a:r>
              <a:rPr lang="zh-TW" altLang="en-US" sz="3600" b="1" u="sng" dirty="0"/>
              <a:t>我們</a:t>
            </a:r>
            <a:r>
              <a:rPr lang="zh-CN" altLang="en-US" sz="3600" b="1" u="sng" dirty="0"/>
              <a:t>在當今</a:t>
            </a:r>
            <a:r>
              <a:rPr lang="zh-TW" altLang="en-US" sz="3600" b="1" u="sng" dirty="0"/>
              <a:t>社會所築起並敬拜的祭壇</a:t>
            </a:r>
            <a:endParaRPr lang="en-US" altLang="zh-TW" sz="3600" b="1" u="sng" dirty="0"/>
          </a:p>
          <a:p>
            <a:r>
              <a:rPr lang="zh-TW" altLang="en-US" sz="3200" dirty="0"/>
              <a:t>汽車 </a:t>
            </a:r>
            <a:r>
              <a:rPr lang="en-US" altLang="zh-TW" sz="3200" dirty="0"/>
              <a:t>/ </a:t>
            </a:r>
            <a:r>
              <a:rPr lang="zh-TW" altLang="en-US" sz="3200" dirty="0"/>
              <a:t>船 </a:t>
            </a:r>
            <a:r>
              <a:rPr lang="en-US" altLang="zh-TW" sz="3200" dirty="0"/>
              <a:t>/ </a:t>
            </a:r>
            <a:r>
              <a:rPr lang="zh-TW" altLang="en-US" sz="3200" dirty="0"/>
              <a:t>玩具 </a:t>
            </a:r>
            <a:r>
              <a:rPr lang="en-US" altLang="zh-TW" sz="3200" dirty="0"/>
              <a:t>/ </a:t>
            </a:r>
            <a:r>
              <a:rPr lang="zh-TW" altLang="en-US" sz="3200" dirty="0"/>
              <a:t>古馳包 </a:t>
            </a:r>
            <a:r>
              <a:rPr lang="en-US" altLang="zh-TW" sz="3200" dirty="0"/>
              <a:t>—— </a:t>
            </a:r>
            <a:r>
              <a:rPr lang="zh-TW" altLang="en-US" sz="3200" dirty="0"/>
              <a:t>物質主義</a:t>
            </a:r>
            <a:endParaRPr lang="en-US" altLang="zh-TW" sz="3200" dirty="0"/>
          </a:p>
          <a:p>
            <a:r>
              <a:rPr lang="zh-TW" altLang="en-US" sz="3200" dirty="0"/>
              <a:t>房子 </a:t>
            </a:r>
            <a:endParaRPr lang="en-US" altLang="zh-TW" sz="3200" dirty="0"/>
          </a:p>
          <a:p>
            <a:r>
              <a:rPr lang="zh-TW" altLang="en-US" sz="3200" dirty="0"/>
              <a:t>身體 </a:t>
            </a:r>
            <a:r>
              <a:rPr lang="en-US" altLang="zh-TW" sz="3200" dirty="0"/>
              <a:t>, </a:t>
            </a:r>
            <a:r>
              <a:rPr lang="zh-TW" altLang="en-US" sz="3200" dirty="0"/>
              <a:t>外貌 </a:t>
            </a:r>
            <a:endParaRPr lang="en-US" altLang="zh-TW" sz="3200" dirty="0"/>
          </a:p>
          <a:p>
            <a:r>
              <a:rPr lang="zh-TW" altLang="en-US" sz="3200" dirty="0"/>
              <a:t>身份</a:t>
            </a:r>
            <a:r>
              <a:rPr lang="en-US" altLang="zh-TW" sz="3200" dirty="0"/>
              <a:t>, </a:t>
            </a:r>
            <a:r>
              <a:rPr lang="zh-TW" altLang="en-US" sz="3200" dirty="0"/>
              <a:t>頭銜</a:t>
            </a:r>
            <a:endParaRPr lang="en-US" altLang="zh-TW" sz="3200" dirty="0"/>
          </a:p>
          <a:p>
            <a:r>
              <a:rPr lang="zh-TW" altLang="en-US" sz="3200" dirty="0"/>
              <a:t>兒女自己</a:t>
            </a:r>
            <a:endParaRPr lang="en-US" sz="3200" dirty="0"/>
          </a:p>
        </p:txBody>
      </p:sp>
    </p:spTree>
    <p:custDataLst>
      <p:tags r:id="rId1"/>
    </p:custDataLst>
    <p:extLst>
      <p:ext uri="{BB962C8B-B14F-4D97-AF65-F5344CB8AC3E}">
        <p14:creationId xmlns:p14="http://schemas.microsoft.com/office/powerpoint/2010/main" val="159231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30659"/>
            <a:ext cx="4862384" cy="4242487"/>
          </a:xfrm>
        </p:spPr>
        <p:txBody>
          <a:bodyPr/>
          <a:lstStyle/>
          <a:p>
            <a:pPr lvl="0"/>
            <a:r>
              <a:rPr lang="en-US" sz="3200" b="1" i="1" dirty="0"/>
              <a:t>Mark 8:34 “Deny yourself, take up your cross &amp; follow me.”</a:t>
            </a:r>
          </a:p>
          <a:p>
            <a:pPr lvl="0"/>
            <a:r>
              <a:rPr lang="en-US" sz="3200" b="1" i="1" dirty="0"/>
              <a:t>Romans 12:1 …  offer your bodies as a living sacrifice, holy and pleasing to God—this is your true and proper worship.</a:t>
            </a:r>
          </a:p>
          <a:p>
            <a:endParaRPr lang="en-US" dirty="0"/>
          </a:p>
        </p:txBody>
      </p:sp>
      <p:sp>
        <p:nvSpPr>
          <p:cNvPr id="4" name="Content Placeholder 3"/>
          <p:cNvSpPr>
            <a:spLocks noGrp="1"/>
          </p:cNvSpPr>
          <p:nvPr>
            <p:ph sz="half" idx="2"/>
          </p:nvPr>
        </p:nvSpPr>
        <p:spPr>
          <a:xfrm>
            <a:off x="6293708" y="230659"/>
            <a:ext cx="5060092" cy="4184822"/>
          </a:xfrm>
        </p:spPr>
        <p:txBody>
          <a:bodyPr>
            <a:normAutofit/>
          </a:bodyPr>
          <a:lstStyle/>
          <a:p>
            <a:r>
              <a:rPr lang="zh-TW" altLang="en-US" sz="3200" b="1" dirty="0"/>
              <a:t>馬可福音 </a:t>
            </a:r>
            <a:r>
              <a:rPr lang="en-US" altLang="zh-TW" sz="3200" b="1" dirty="0"/>
              <a:t>8:34</a:t>
            </a:r>
            <a:r>
              <a:rPr lang="zh-TW" altLang="en-US" sz="3200" b="1" dirty="0"/>
              <a:t>：</a:t>
            </a:r>
            <a:r>
              <a:rPr lang="en-US" altLang="zh-TW" sz="3200" b="1" dirty="0"/>
              <a:t>『</a:t>
            </a:r>
            <a:r>
              <a:rPr lang="zh-TW" altLang="en-US" sz="3200" b="1" dirty="0"/>
              <a:t>若有人要跟從我，就當捨己，背起他的十字架來跟從我。</a:t>
            </a:r>
            <a:r>
              <a:rPr lang="en-US" altLang="zh-TW" sz="3200" b="1" dirty="0"/>
              <a:t>』</a:t>
            </a:r>
          </a:p>
          <a:p>
            <a:r>
              <a:rPr lang="zh-TW" altLang="en-US" sz="3200" b="1" dirty="0"/>
              <a:t>羅馬書 </a:t>
            </a:r>
            <a:r>
              <a:rPr lang="en-US" altLang="zh-TW" sz="3200" b="1" dirty="0"/>
              <a:t>12:1</a:t>
            </a:r>
            <a:r>
              <a:rPr lang="zh-TW" altLang="en-US" sz="3200" b="1" dirty="0"/>
              <a:t>：「將身體獻上，當作活祭，是聖潔的，是神所喜悅的；你們如此事奉乃是理所當然的。」</a:t>
            </a:r>
            <a:endParaRPr lang="en-US" sz="3200" b="1" dirty="0"/>
          </a:p>
        </p:txBody>
      </p:sp>
      <p:pic>
        <p:nvPicPr>
          <p:cNvPr id="5" name="Picture 4"/>
          <p:cNvPicPr>
            <a:picLocks noChangeAspect="1"/>
          </p:cNvPicPr>
          <p:nvPr/>
        </p:nvPicPr>
        <p:blipFill>
          <a:blip r:embed="rId3"/>
          <a:stretch>
            <a:fillRect/>
          </a:stretch>
        </p:blipFill>
        <p:spPr>
          <a:xfrm>
            <a:off x="3921983" y="4242577"/>
            <a:ext cx="4348034" cy="2252168"/>
          </a:xfrm>
          <a:prstGeom prst="rect">
            <a:avLst/>
          </a:prstGeom>
        </p:spPr>
      </p:pic>
    </p:spTree>
    <p:custDataLst>
      <p:tags r:id="rId1"/>
    </p:custDataLst>
    <p:extLst>
      <p:ext uri="{BB962C8B-B14F-4D97-AF65-F5344CB8AC3E}">
        <p14:creationId xmlns:p14="http://schemas.microsoft.com/office/powerpoint/2010/main" val="129339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13038"/>
            <a:ext cx="5181600" cy="5863925"/>
          </a:xfrm>
        </p:spPr>
        <p:txBody>
          <a:bodyPr/>
          <a:lstStyle/>
          <a:p>
            <a:pPr marL="0" indent="0">
              <a:buNone/>
            </a:pPr>
            <a:r>
              <a:rPr lang="en-US" sz="3600" b="1" dirty="0">
                <a:solidFill>
                  <a:schemeClr val="accent2">
                    <a:lumMod val="75000"/>
                  </a:schemeClr>
                </a:solidFill>
              </a:rPr>
              <a:t>Hosea 10:2 </a:t>
            </a:r>
            <a:r>
              <a:rPr lang="en-US" sz="3600" b="1" u="sng" dirty="0">
                <a:solidFill>
                  <a:schemeClr val="accent2">
                    <a:lumMod val="75000"/>
                  </a:schemeClr>
                </a:solidFill>
              </a:rPr>
              <a:t>Their heart is deceitful</a:t>
            </a:r>
            <a:r>
              <a:rPr lang="en-US" sz="3600" b="1" dirty="0">
                <a:solidFill>
                  <a:schemeClr val="accent2">
                    <a:lumMod val="75000"/>
                  </a:schemeClr>
                </a:solidFill>
              </a:rPr>
              <a:t>,</a:t>
            </a:r>
          </a:p>
          <a:p>
            <a:pPr marL="0" indent="0">
              <a:buNone/>
            </a:pPr>
            <a:endParaRPr lang="en-US" dirty="0">
              <a:solidFill>
                <a:schemeClr val="accent2">
                  <a:lumMod val="75000"/>
                </a:schemeClr>
              </a:solidFill>
            </a:endParaRPr>
          </a:p>
          <a:p>
            <a:r>
              <a:rPr lang="en-US" sz="3600" b="1" dirty="0"/>
              <a:t>IS YOUR HEART DIVIDED? (HAS YOUR HEART DECEIVED YOU?)</a:t>
            </a:r>
            <a:endParaRPr lang="en-US" sz="3600" dirty="0"/>
          </a:p>
          <a:p>
            <a:endParaRPr lang="en-US" dirty="0"/>
          </a:p>
        </p:txBody>
      </p:sp>
      <p:sp>
        <p:nvSpPr>
          <p:cNvPr id="4" name="Content Placeholder 3"/>
          <p:cNvSpPr>
            <a:spLocks noGrp="1"/>
          </p:cNvSpPr>
          <p:nvPr>
            <p:ph sz="half" idx="2"/>
          </p:nvPr>
        </p:nvSpPr>
        <p:spPr>
          <a:xfrm>
            <a:off x="6417276" y="313038"/>
            <a:ext cx="4936524" cy="5863925"/>
          </a:xfrm>
        </p:spPr>
        <p:txBody>
          <a:bodyPr>
            <a:normAutofit/>
          </a:bodyPr>
          <a:lstStyle/>
          <a:p>
            <a:pPr marL="0" indent="0">
              <a:buNone/>
            </a:pPr>
            <a:r>
              <a:rPr lang="zh-CN" altLang="en-US" sz="3600" b="1" dirty="0">
                <a:solidFill>
                  <a:schemeClr val="accent2">
                    <a:lumMod val="75000"/>
                  </a:schemeClr>
                </a:solidFill>
              </a:rPr>
              <a:t>何西阿書 </a:t>
            </a:r>
            <a:r>
              <a:rPr lang="en-US" altLang="zh-CN" sz="3600" b="1" dirty="0">
                <a:solidFill>
                  <a:schemeClr val="accent2">
                    <a:lumMod val="75000"/>
                  </a:schemeClr>
                </a:solidFill>
              </a:rPr>
              <a:t>10:2 </a:t>
            </a:r>
            <a:r>
              <a:rPr lang="zh-TW" altLang="en-US" sz="3600" b="1" u="sng" dirty="0">
                <a:solidFill>
                  <a:schemeClr val="accent2">
                    <a:lumMod val="75000"/>
                  </a:schemeClr>
                </a:solidFill>
              </a:rPr>
              <a:t>他們心懷二意</a:t>
            </a:r>
            <a:endParaRPr lang="en-US" altLang="zh-TW" sz="3600" b="1" u="sng" dirty="0">
              <a:solidFill>
                <a:schemeClr val="accent2">
                  <a:lumMod val="75000"/>
                </a:schemeClr>
              </a:solidFill>
            </a:endParaRPr>
          </a:p>
          <a:p>
            <a:endParaRPr lang="en-US" u="sng" dirty="0">
              <a:solidFill>
                <a:schemeClr val="accent2">
                  <a:lumMod val="75000"/>
                </a:schemeClr>
              </a:solidFill>
            </a:endParaRPr>
          </a:p>
          <a:p>
            <a:r>
              <a:rPr lang="zh-TW" altLang="en-US" sz="3200" b="1" dirty="0"/>
              <a:t>你是否也心懷二意？（你的心是否欺騙過你？</a:t>
            </a:r>
            <a:r>
              <a:rPr lang="zh-CN" altLang="en-US" sz="3200" b="1" dirty="0"/>
              <a:t>）</a:t>
            </a:r>
            <a:endParaRPr lang="en-US" sz="3200" b="1" dirty="0"/>
          </a:p>
        </p:txBody>
      </p:sp>
    </p:spTree>
    <p:custDataLst>
      <p:tags r:id="rId1"/>
    </p:custDataLst>
    <p:extLst>
      <p:ext uri="{BB962C8B-B14F-4D97-AF65-F5344CB8AC3E}">
        <p14:creationId xmlns:p14="http://schemas.microsoft.com/office/powerpoint/2010/main" val="2704077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1113</Words>
  <Application>Microsoft Macintosh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Hosea 何西阿書 10:1-8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OF THE CONSEQUENCES AND JUDGMENTS 0N THE ALTARS AND IDOLS ISRAEL BUILT (HOSEA 10:2-8)  以色列建造的祭壇與偶像招致的後果與審判</vt:lpstr>
      <vt:lpstr>PowerPoint Presentation</vt:lpstr>
      <vt:lpstr>PowerPoint Presentation</vt:lpstr>
      <vt:lpstr>Review &amp; Prayer 回顧與禱告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Thallman</dc:creator>
  <cp:lastModifiedBy>huangk@gmail.com</cp:lastModifiedBy>
  <cp:revision>32</cp:revision>
  <dcterms:created xsi:type="dcterms:W3CDTF">2025-10-31T17:54:46Z</dcterms:created>
  <dcterms:modified xsi:type="dcterms:W3CDTF">2025-11-01T03:16:45Z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3D6D9C99-F7C7-4C04-87A6-330042D79A03</vt:lpwstr>
  </property>
  <property fmtid="{D5CDD505-2E9C-101B-9397-08002B2CF9AE}" pid="3" name="ArticulatePath">
    <vt:lpwstr>Hosea 10 1-8 Prosperity &amp; Relationship with God</vt:lpwstr>
  </property>
</Properties>
</file>